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Lato-italic.fntdata"/><Relationship Id="rId10" Type="http://schemas.openxmlformats.org/officeDocument/2006/relationships/slide" Target="slides/slide6.xml"/><Relationship Id="rId32" Type="http://schemas.openxmlformats.org/officeDocument/2006/relationships/font" Target="fonts/Lat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Lat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9fcab259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9fcab259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9fcab259e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9fcab259e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tried to keep our roles as fluid as possible and play to our strengths. Our team members collaborated on front-end development as well as worked on javascript functionality. We spent the first weekend working through our design, outlining our desired page structure, and learning how to best utilize our new css framework. We have spent the rest of the project time working through our functions, making sure our API calls were successful, and continuous debugging as the project materialized.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a02d166d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a02d166d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TBC: Samson’s discussion of code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20a968aab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20a968aab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TBC: Samson’s discussion of code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20a968aab_1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20a968aab_1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TBC: Samson’s discussion of code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20a968aab_1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20a968aab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TBC: Samson’s discussion of code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29f43f0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9f43f0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29f43f0a7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9f43f0a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29f43f0a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9f43f0a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9fcab259e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9fcab259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20332ed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0332ed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Our objective was to delve into the world of agile software development with a team building project designed to test our skills in front-end development and begin to familiarize ourselves with building applications using API’s. We identified and designed for a user story. We then ideated on an MVP solution using public APIs. Through our development process, we were able to prototype a lean execution of an application to meet the defined user’s needs. We have successfully deployed a functioning application that will allow a user to search databases of recipes and save their favorites to a user profile using local storage. Our next phase of development is to test our prototype and continue </a:t>
            </a:r>
            <a:r>
              <a:rPr lang="en"/>
              <a:t>the </a:t>
            </a:r>
            <a:r>
              <a:rPr lang="en"/>
              <a:t>design thinking process to further advance the effectiveness of the user’s experience.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29f43f0a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f43f0a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Our application includes a simple, responsive user interface and the ability to store local data to a user profile. We based our project on two API’s housing recipe data for meals and cocktails. A user can search by name or ingredient, view the recipe’s directions and ingredient measurements, and save their desired recipes by toggling a star. The user then has access to their saved recipes and can view them on their user profile.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a02d166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a02d166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used the design thinking process to ideate a solution for our user. This process is ongoing, using rapid prototyping and frequent testing to continuously and meticulously develop an effective and elegant application. Our motivation for this project was two-fold. We needed to not only ideate for a solution to a potential user story, but also successfully implement two relevant and complementary API’s for our database.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a02d166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a02d166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During our first meeting, we were able to discuss possible cases of users and define a working user story to construct our application around. We agreed on two major functionalities that would address the users’ needs. The first being an application capable of searching and viewing a database of both food and drink recipes. The second being a feature to save recipes so that the user could personalize their application experience and come back to specific recipes instead of having to start a new search.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29f43f0a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f43f0a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a02d168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a02d168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a02d166d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a02d166d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ackenzieraeclark.github.io/Project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swong452/FaceRecognition" TargetMode="External"/><Relationship Id="rId4" Type="http://schemas.openxmlformats.org/officeDocument/2006/relationships/hyperlink" Target="https://lokeshdhakar.com/projects/color-thie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mackenzieraeclark.github.io/Project1/" TargetMode="External"/><Relationship Id="rId4" Type="http://schemas.openxmlformats.org/officeDocument/2006/relationships/hyperlink" Target="https://github.com/mackenzieraeclark/Project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themealdb.com/" TargetMode="External"/><Relationship Id="rId4" Type="http://schemas.openxmlformats.org/officeDocument/2006/relationships/hyperlink" Target="https://www.thecocktaildb.com/" TargetMode="External"/><Relationship Id="rId5" Type="http://schemas.openxmlformats.org/officeDocument/2006/relationships/image" Target="../media/image8.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emantic-ui.com/" TargetMode="External"/><Relationship Id="rId4" Type="http://schemas.openxmlformats.org/officeDocument/2006/relationships/image" Target="../media/image5.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6.png"/><Relationship Id="rId13" Type="http://schemas.openxmlformats.org/officeDocument/2006/relationships/image" Target="../media/image18.png"/><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Food &amp; Drink application</a:t>
            </a:r>
            <a:endParaRPr/>
          </a:p>
        </p:txBody>
      </p:sp>
      <p:sp>
        <p:nvSpPr>
          <p:cNvPr id="135" name="Google Shape;135;p13"/>
          <p:cNvSpPr txBox="1"/>
          <p:nvPr>
            <p:ph idx="1" type="subTitle"/>
          </p:nvPr>
        </p:nvSpPr>
        <p:spPr>
          <a:xfrm>
            <a:off x="4565125" y="3924750"/>
            <a:ext cx="3989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 first look at agile software development and integrating external API’s.</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207" name="Google Shape;207;p22"/>
          <p:cNvSpPr txBox="1"/>
          <p:nvPr>
            <p:ph idx="1" type="body"/>
          </p:nvPr>
        </p:nvSpPr>
        <p:spPr>
          <a:xfrm>
            <a:off x="1239050" y="1044825"/>
            <a:ext cx="7038900" cy="38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Challenges</a:t>
            </a:r>
            <a:endParaRPr sz="1500"/>
          </a:p>
          <a:p>
            <a:pPr indent="-304800" lvl="0" marL="457200" rtl="0" algn="l">
              <a:spcBef>
                <a:spcPts val="1600"/>
              </a:spcBef>
              <a:spcAft>
                <a:spcPts val="0"/>
              </a:spcAft>
              <a:buClr>
                <a:srgbClr val="F3F3F3"/>
              </a:buClr>
              <a:buSzPts val="1200"/>
              <a:buFont typeface="Arial"/>
              <a:buChar char="●"/>
            </a:pPr>
            <a:r>
              <a:rPr lang="en" sz="1200">
                <a:solidFill>
                  <a:srgbClr val="F3F3F3"/>
                </a:solidFill>
                <a:latin typeface="Arial"/>
                <a:ea typeface="Arial"/>
                <a:cs typeface="Arial"/>
                <a:sym typeface="Arial"/>
              </a:rPr>
              <a:t>Semantic UI: Achieving responsiveness seems to require more work and a deeper understanding of the framework. It proved to be a challenge during this project and requires further refinement beyond this presentation.</a:t>
            </a:r>
            <a:endParaRPr sz="1200">
              <a:solidFill>
                <a:srgbClr val="F3F3F3"/>
              </a:solidFill>
              <a:latin typeface="Arial"/>
              <a:ea typeface="Arial"/>
              <a:cs typeface="Arial"/>
              <a:sym typeface="Arial"/>
            </a:endParaRPr>
          </a:p>
          <a:p>
            <a:pPr indent="-304800" lvl="0" marL="457200" rtl="0" algn="l">
              <a:spcBef>
                <a:spcPts val="0"/>
              </a:spcBef>
              <a:spcAft>
                <a:spcPts val="0"/>
              </a:spcAft>
              <a:buClr>
                <a:srgbClr val="F3F3F3"/>
              </a:buClr>
              <a:buSzPts val="1200"/>
              <a:buFont typeface="Arial"/>
              <a:buChar char="●"/>
            </a:pPr>
            <a:r>
              <a:rPr lang="en" sz="1200">
                <a:solidFill>
                  <a:srgbClr val="F3F3F3"/>
                </a:solidFill>
                <a:latin typeface="Arial"/>
                <a:ea typeface="Arial"/>
                <a:cs typeface="Arial"/>
                <a:sym typeface="Arial"/>
              </a:rPr>
              <a:t>Lessons learned: Focusing more heavily on function created some tricky and time-consuming display challenges down the road. On our next project, dedicating some more time to fully fleshed out wireframes (from start screen to finish) could save time and trouble in the long run. </a:t>
            </a:r>
            <a:br>
              <a:rPr lang="en" sz="1200">
                <a:solidFill>
                  <a:srgbClr val="F3F3F3"/>
                </a:solidFill>
                <a:latin typeface="Arial"/>
                <a:ea typeface="Arial"/>
                <a:cs typeface="Arial"/>
                <a:sym typeface="Arial"/>
              </a:rPr>
            </a:br>
            <a:endParaRPr sz="1600"/>
          </a:p>
          <a:p>
            <a:pPr indent="0" lvl="0" marL="0" rtl="0" algn="l">
              <a:spcBef>
                <a:spcPts val="0"/>
              </a:spcBef>
              <a:spcAft>
                <a:spcPts val="0"/>
              </a:spcAft>
              <a:buNone/>
            </a:pPr>
            <a:r>
              <a:rPr lang="en" sz="1500"/>
              <a:t>Successes</a:t>
            </a:r>
            <a:endParaRPr sz="1500"/>
          </a:p>
          <a:p>
            <a:pPr indent="-304800" lvl="0" marL="457200" rtl="0" algn="l">
              <a:spcBef>
                <a:spcPts val="1600"/>
              </a:spcBef>
              <a:spcAft>
                <a:spcPts val="0"/>
              </a:spcAft>
              <a:buClr>
                <a:srgbClr val="F3F3F3"/>
              </a:buClr>
              <a:buSzPts val="1200"/>
              <a:buFont typeface="Arial"/>
              <a:buChar char="●"/>
            </a:pPr>
            <a:r>
              <a:rPr lang="en" sz="1200">
                <a:solidFill>
                  <a:srgbClr val="F3F3F3"/>
                </a:solidFill>
                <a:latin typeface="Arial"/>
                <a:ea typeface="Arial"/>
                <a:cs typeface="Arial"/>
                <a:sym typeface="Arial"/>
              </a:rPr>
              <a:t>We were able to successfully call for data from our API’s and fill designated object arrays with the data to be used for the site.</a:t>
            </a:r>
            <a:endParaRPr sz="1200">
              <a:solidFill>
                <a:srgbClr val="F3F3F3"/>
              </a:solidFill>
              <a:latin typeface="Arial"/>
              <a:ea typeface="Arial"/>
              <a:cs typeface="Arial"/>
              <a:sym typeface="Arial"/>
            </a:endParaRPr>
          </a:p>
          <a:p>
            <a:pPr indent="-304800" lvl="0" marL="457200" rtl="0" algn="l">
              <a:spcBef>
                <a:spcPts val="0"/>
              </a:spcBef>
              <a:spcAft>
                <a:spcPts val="0"/>
              </a:spcAft>
              <a:buClr>
                <a:srgbClr val="F3F3F3"/>
              </a:buClr>
              <a:buSzPts val="1200"/>
              <a:buFont typeface="Arial"/>
              <a:buChar char="●"/>
            </a:pPr>
            <a:r>
              <a:rPr lang="en" sz="1200">
                <a:solidFill>
                  <a:srgbClr val="F3F3F3"/>
                </a:solidFill>
                <a:latin typeface="Arial"/>
                <a:ea typeface="Arial"/>
                <a:cs typeface="Arial"/>
                <a:sym typeface="Arial"/>
              </a:rPr>
              <a:t>As a team, we were able to learn from each other, push each other to learn new technologies and frameworks,, and test our “google-ninja” skills to discover completely new information and tactics.</a:t>
            </a:r>
            <a:endParaRPr sz="1200">
              <a:solidFill>
                <a:srgbClr val="F3F3F3"/>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213" name="Google Shape;213;p23"/>
          <p:cNvSpPr txBox="1"/>
          <p:nvPr>
            <p:ph idx="1" type="body"/>
          </p:nvPr>
        </p:nvSpPr>
        <p:spPr>
          <a:xfrm>
            <a:off x="1297500" y="1307850"/>
            <a:ext cx="7038900" cy="30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Create a lean development development process with a native Github kanban management tool</a:t>
            </a:r>
            <a:endParaRPr sz="1500"/>
          </a:p>
          <a:p>
            <a:pPr indent="0" lvl="0" marL="0" rtl="0" algn="l">
              <a:spcBef>
                <a:spcPts val="1600"/>
              </a:spcBef>
              <a:spcAft>
                <a:spcPts val="1600"/>
              </a:spcAft>
              <a:buNone/>
            </a:pPr>
            <a:r>
              <a:t/>
            </a:r>
            <a:endParaRPr sz="1500"/>
          </a:p>
        </p:txBody>
      </p:sp>
      <p:pic>
        <p:nvPicPr>
          <p:cNvPr id="214" name="Google Shape;214;p23"/>
          <p:cNvPicPr preferRelativeResize="0"/>
          <p:nvPr/>
        </p:nvPicPr>
        <p:blipFill>
          <a:blip r:embed="rId3">
            <a:alphaModFix/>
          </a:blip>
          <a:stretch>
            <a:fillRect/>
          </a:stretch>
        </p:blipFill>
        <p:spPr>
          <a:xfrm>
            <a:off x="1998023" y="2147425"/>
            <a:ext cx="5637873" cy="2675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220" name="Google Shape;220;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Analyzing the Code</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Data structure</a:t>
            </a:r>
            <a:br>
              <a:rPr lang="en" sz="1600"/>
            </a:br>
            <a:endParaRPr sz="1600"/>
          </a:p>
          <a:p>
            <a:pPr indent="-330200" lvl="0" marL="457200" rtl="0" algn="l">
              <a:spcBef>
                <a:spcPts val="0"/>
              </a:spcBef>
              <a:spcAft>
                <a:spcPts val="0"/>
              </a:spcAft>
              <a:buSzPts val="1600"/>
              <a:buChar char="●"/>
            </a:pPr>
            <a:r>
              <a:rPr lang="en" sz="1600"/>
              <a:t>Dynamic property naming scheme</a:t>
            </a:r>
            <a:br>
              <a:rPr lang="en" sz="1600"/>
            </a:br>
            <a:endParaRPr sz="1600"/>
          </a:p>
          <a:p>
            <a:pPr indent="-330200" lvl="0" marL="457200" rtl="0" algn="l">
              <a:spcBef>
                <a:spcPts val="0"/>
              </a:spcBef>
              <a:spcAft>
                <a:spcPts val="0"/>
              </a:spcAft>
              <a:buSzPts val="1600"/>
              <a:buChar char="●"/>
            </a:pPr>
            <a:r>
              <a:rPr lang="en" sz="1600"/>
              <a:t>Html display based on parent elements clearing out all child elements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1297500" y="393750"/>
            <a:ext cx="70389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Structure</a:t>
            </a:r>
            <a:endParaRPr/>
          </a:p>
        </p:txBody>
      </p:sp>
      <p:sp>
        <p:nvSpPr>
          <p:cNvPr id="226" name="Google Shape;226;p25"/>
          <p:cNvSpPr txBox="1"/>
          <p:nvPr>
            <p:ph idx="1" type="body"/>
          </p:nvPr>
        </p:nvSpPr>
        <p:spPr>
          <a:xfrm>
            <a:off x="1195575" y="807800"/>
            <a:ext cx="7038900" cy="10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600"/>
              </a:spcBef>
              <a:spcAft>
                <a:spcPts val="0"/>
              </a:spcAft>
              <a:buSzPts val="1600"/>
              <a:buChar char="●"/>
            </a:pPr>
            <a:r>
              <a:rPr lang="en" sz="1600"/>
              <a:t>1 x object to represent a meal; with various properties</a:t>
            </a:r>
            <a:br>
              <a:rPr lang="en" sz="1600"/>
            </a:br>
            <a:endParaRPr sz="1600"/>
          </a:p>
          <a:p>
            <a:pPr indent="0" lvl="0" marL="0" rtl="0" algn="l">
              <a:spcBef>
                <a:spcPts val="1600"/>
              </a:spcBef>
              <a:spcAft>
                <a:spcPts val="1600"/>
              </a:spcAft>
              <a:buNone/>
            </a:pPr>
            <a:r>
              <a:t/>
            </a:r>
            <a:endParaRPr sz="1600"/>
          </a:p>
        </p:txBody>
      </p:sp>
      <p:sp>
        <p:nvSpPr>
          <p:cNvPr id="227" name="Google Shape;227;p25"/>
          <p:cNvSpPr txBox="1"/>
          <p:nvPr/>
        </p:nvSpPr>
        <p:spPr>
          <a:xfrm>
            <a:off x="116200" y="1859225"/>
            <a:ext cx="88758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50">
                <a:solidFill>
                  <a:srgbClr val="6A9955"/>
                </a:solidFill>
                <a:highlight>
                  <a:srgbClr val="1E1E1E"/>
                </a:highlight>
                <a:latin typeface="Courier New"/>
                <a:ea typeface="Courier New"/>
                <a:cs typeface="Courier New"/>
                <a:sym typeface="Courier New"/>
              </a:rPr>
              <a:t>// Data structure of each single meal</a:t>
            </a:r>
            <a:endParaRPr sz="12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6A9955"/>
                </a:solidFill>
                <a:highlight>
                  <a:srgbClr val="1E1E1E"/>
                </a:highlight>
                <a:latin typeface="Courier New"/>
                <a:ea typeface="Courier New"/>
                <a:cs typeface="Courier New"/>
                <a:sym typeface="Courier New"/>
              </a:rPr>
              <a:t>// var mealObj = {</a:t>
            </a:r>
            <a:endParaRPr sz="12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6A9955"/>
                </a:solidFill>
                <a:highlight>
                  <a:srgbClr val="1E1E1E"/>
                </a:highlight>
                <a:latin typeface="Courier New"/>
                <a:ea typeface="Courier New"/>
                <a:cs typeface="Courier New"/>
                <a:sym typeface="Courier New"/>
              </a:rPr>
              <a:t>//   mName: "Fried Chicken",</a:t>
            </a:r>
            <a:endParaRPr sz="12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6A9955"/>
                </a:solidFill>
                <a:highlight>
                  <a:srgbClr val="1E1E1E"/>
                </a:highlight>
                <a:latin typeface="Courier New"/>
                <a:ea typeface="Courier New"/>
                <a:cs typeface="Courier New"/>
                <a:sym typeface="Courier New"/>
              </a:rPr>
              <a:t>//   mRecipe:"Pour 2 x cups of water, mix it with milk….",</a:t>
            </a:r>
            <a:endParaRPr sz="12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6A9955"/>
                </a:solidFill>
                <a:highlight>
                  <a:srgbClr val="1E1E1E"/>
                </a:highlight>
                <a:latin typeface="Courier New"/>
                <a:ea typeface="Courier New"/>
                <a:cs typeface="Courier New"/>
                <a:sym typeface="Courier New"/>
              </a:rPr>
              <a:t>//   mIngreQty:[{mIngre:"lemon", mInQty:"4 tspn"}, </a:t>
            </a:r>
            <a:r>
              <a:rPr lang="en" sz="1250">
                <a:solidFill>
                  <a:srgbClr val="6A9955"/>
                </a:solidFill>
                <a:highlight>
                  <a:srgbClr val="1E1E1E"/>
                </a:highlight>
                <a:latin typeface="Courier New"/>
                <a:ea typeface="Courier New"/>
                <a:cs typeface="Courier New"/>
                <a:sym typeface="Courier New"/>
              </a:rPr>
              <a:t>{mIngre:"Chicken", mInQty:”2 cups"}</a:t>
            </a:r>
            <a:r>
              <a:rPr lang="en" sz="1250">
                <a:solidFill>
                  <a:srgbClr val="6A9955"/>
                </a:solidFill>
                <a:highlight>
                  <a:srgbClr val="1E1E1E"/>
                </a:highlight>
                <a:latin typeface="Courier New"/>
                <a:ea typeface="Courier New"/>
                <a:cs typeface="Courier New"/>
                <a:sym typeface="Courier New"/>
              </a:rPr>
              <a:t> ], </a:t>
            </a:r>
            <a:endParaRPr sz="12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6A9955"/>
                </a:solidFill>
                <a:highlight>
                  <a:srgbClr val="1E1E1E"/>
                </a:highlight>
                <a:latin typeface="Courier New"/>
                <a:ea typeface="Courier New"/>
                <a:cs typeface="Courier New"/>
                <a:sym typeface="Courier New"/>
              </a:rPr>
              <a:t>//   mPic:"https://…..",     </a:t>
            </a:r>
            <a:endParaRPr sz="12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6A9955"/>
                </a:solidFill>
                <a:highlight>
                  <a:srgbClr val="1E1E1E"/>
                </a:highlight>
                <a:latin typeface="Courier New"/>
                <a:ea typeface="Courier New"/>
                <a:cs typeface="Courier New"/>
                <a:sym typeface="Courier New"/>
              </a:rPr>
              <a:t>//   mIngLen: 12    </a:t>
            </a:r>
            <a:endParaRPr sz="12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6A9955"/>
                </a:solidFill>
                <a:highlight>
                  <a:srgbClr val="1E1E1E"/>
                </a:highlight>
                <a:latin typeface="Courier New"/>
                <a:ea typeface="Courier New"/>
                <a:cs typeface="Courier New"/>
                <a:sym typeface="Courier New"/>
              </a:rPr>
              <a:t>//   mID: 2 </a:t>
            </a:r>
            <a:endParaRPr sz="1250">
              <a:solidFill>
                <a:srgbClr val="6A9955"/>
              </a:solidFill>
              <a:highlight>
                <a:srgbClr val="1E1E1E"/>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297500" y="393750"/>
            <a:ext cx="70389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empty() trick</a:t>
            </a:r>
            <a:endParaRPr/>
          </a:p>
        </p:txBody>
      </p:sp>
      <p:sp>
        <p:nvSpPr>
          <p:cNvPr id="233" name="Google Shape;233;p26"/>
          <p:cNvSpPr txBox="1"/>
          <p:nvPr>
            <p:ph idx="1" type="body"/>
          </p:nvPr>
        </p:nvSpPr>
        <p:spPr>
          <a:xfrm>
            <a:off x="1297500" y="1451350"/>
            <a:ext cx="7038900" cy="24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Use empty() on an element, to clear out all the older content</a:t>
            </a:r>
            <a:br>
              <a:rPr lang="en" sz="1600"/>
            </a:br>
            <a:endParaRPr sz="1600"/>
          </a:p>
          <a:p>
            <a:pPr indent="0" lvl="0" marL="0" rtl="0" algn="l">
              <a:spcBef>
                <a:spcPts val="1600"/>
              </a:spcBef>
              <a:spcAft>
                <a:spcPts val="0"/>
              </a:spcAft>
              <a:buNone/>
            </a:pPr>
            <a:r>
              <a:rPr lang="en" sz="1600"/>
              <a:t>But after clear, the next append statement does not append anything on the screen</a:t>
            </a:r>
            <a:endParaRPr sz="1600"/>
          </a:p>
          <a:p>
            <a:pPr indent="0" lvl="0" marL="0" rtl="0" algn="l">
              <a:spcBef>
                <a:spcPts val="1600"/>
              </a:spcBef>
              <a:spcAft>
                <a:spcPts val="0"/>
              </a:spcAft>
              <a:buNone/>
            </a:pPr>
            <a:r>
              <a:rPr lang="en" sz="1600"/>
              <a:t>Turns out, empty() will clear all the child elements that are supposed to be the ‘anchor’ , or div; where the next append needs to add the items to.</a:t>
            </a:r>
            <a:br>
              <a:rPr lang="en" sz="1600"/>
            </a:br>
            <a:endParaRPr sz="1600"/>
          </a:p>
          <a:p>
            <a:pPr indent="0" lvl="0" marL="0" rtl="0" algn="l">
              <a:spcBef>
                <a:spcPts val="1600"/>
              </a:spcBef>
              <a:spcAft>
                <a:spcPts val="160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118725" y="48575"/>
            <a:ext cx="7038900" cy="7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Object Key name : variable</a:t>
            </a:r>
            <a:endParaRPr/>
          </a:p>
        </p:txBody>
      </p:sp>
      <p:sp>
        <p:nvSpPr>
          <p:cNvPr id="239" name="Google Shape;239;p27"/>
          <p:cNvSpPr txBox="1"/>
          <p:nvPr>
            <p:ph idx="1" type="body"/>
          </p:nvPr>
        </p:nvSpPr>
        <p:spPr>
          <a:xfrm>
            <a:off x="1118725" y="512725"/>
            <a:ext cx="7038900" cy="10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Unknown number of ingredients </a:t>
            </a:r>
            <a:endParaRPr sz="1600"/>
          </a:p>
          <a:p>
            <a:pPr indent="0" lvl="0" marL="0" rtl="0" algn="l">
              <a:spcBef>
                <a:spcPts val="1600"/>
              </a:spcBef>
              <a:spcAft>
                <a:spcPts val="0"/>
              </a:spcAft>
              <a:buNone/>
            </a:pPr>
            <a:r>
              <a:rPr lang="en" sz="1600"/>
              <a:t>Key name is a variable, depending on number of ingredient</a:t>
            </a:r>
            <a:endParaRPr sz="1600"/>
          </a:p>
          <a:p>
            <a:pPr indent="0" lvl="0" marL="0" rtl="0" algn="l">
              <a:spcBef>
                <a:spcPts val="1600"/>
              </a:spcBef>
              <a:spcAft>
                <a:spcPts val="0"/>
              </a:spcAft>
              <a:buNone/>
            </a:pPr>
            <a:r>
              <a:rPr lang="en" sz="1600"/>
              <a:t>Use [ ] Bracket notation to reference to a variable property</a:t>
            </a:r>
            <a:endParaRPr sz="1600"/>
          </a:p>
          <a:p>
            <a:pPr indent="-330200" lvl="0" marL="457200" rtl="0" algn="l">
              <a:spcBef>
                <a:spcPts val="1600"/>
              </a:spcBef>
              <a:spcAft>
                <a:spcPts val="0"/>
              </a:spcAft>
              <a:buSzPts val="1600"/>
              <a:buChar char="●"/>
            </a:pPr>
            <a:br>
              <a:rPr lang="en" sz="1600"/>
            </a:br>
            <a:endParaRPr sz="1600"/>
          </a:p>
          <a:p>
            <a:pPr indent="0" lvl="0" marL="0" rtl="0" algn="l">
              <a:spcBef>
                <a:spcPts val="1600"/>
              </a:spcBef>
              <a:spcAft>
                <a:spcPts val="1600"/>
              </a:spcAft>
              <a:buNone/>
            </a:pPr>
            <a:r>
              <a:t/>
            </a:r>
            <a:endParaRPr sz="1600"/>
          </a:p>
        </p:txBody>
      </p:sp>
      <p:sp>
        <p:nvSpPr>
          <p:cNvPr id="240" name="Google Shape;240;p27"/>
          <p:cNvSpPr txBox="1"/>
          <p:nvPr/>
        </p:nvSpPr>
        <p:spPr>
          <a:xfrm>
            <a:off x="134100" y="1859200"/>
            <a:ext cx="8875800" cy="3450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pIngredient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fObject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mealObj</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mealCnt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index</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var</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ingre</a:t>
            </a:r>
            <a:r>
              <a:rPr lang="en" sz="1050">
                <a:solidFill>
                  <a:srgbClr val="D4D4D4"/>
                </a:solidFill>
                <a:highlight>
                  <a:srgbClr val="1E1E1E"/>
                </a:highlight>
                <a:latin typeface="Courier New"/>
                <a:ea typeface="Courier New"/>
                <a:cs typeface="Courier New"/>
                <a:sym typeface="Courier New"/>
              </a:rPr>
              <a:t> = </a:t>
            </a:r>
            <a:r>
              <a:rPr lang="en" sz="1050">
                <a:solidFill>
                  <a:srgbClr val="CE9178"/>
                </a:solidFill>
                <a:highlight>
                  <a:srgbClr val="1E1E1E"/>
                </a:highlight>
                <a:latin typeface="Courier New"/>
                <a:ea typeface="Courier New"/>
                <a:cs typeface="Courier New"/>
                <a:sym typeface="Courier New"/>
              </a:rPr>
              <a:t>"strIngredient"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index</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var</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ingreQty</a:t>
            </a:r>
            <a:r>
              <a:rPr lang="en" sz="1050">
                <a:solidFill>
                  <a:srgbClr val="D4D4D4"/>
                </a:solidFill>
                <a:highlight>
                  <a:srgbClr val="1E1E1E"/>
                </a:highlight>
                <a:latin typeface="Courier New"/>
                <a:ea typeface="Courier New"/>
                <a:cs typeface="Courier New"/>
                <a:sym typeface="Courier New"/>
              </a:rPr>
              <a:t> = </a:t>
            </a:r>
            <a:r>
              <a:rPr lang="en" sz="1050">
                <a:solidFill>
                  <a:srgbClr val="CE9178"/>
                </a:solidFill>
                <a:highlight>
                  <a:srgbClr val="1E1E1E"/>
                </a:highlight>
                <a:latin typeface="Courier New"/>
                <a:ea typeface="Courier New"/>
                <a:cs typeface="Courier New"/>
                <a:sym typeface="Courier New"/>
              </a:rPr>
              <a:t>"strMeasure"</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index</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 If ingredent field is not blank AND searched &lt;= max 20</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while</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fObject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meals</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mealCnt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ingre</a:t>
            </a:r>
            <a:r>
              <a:rPr lang="en" sz="1050">
                <a:solidFill>
                  <a:srgbClr val="D4D4D4"/>
                </a:solidFill>
                <a:highlight>
                  <a:srgbClr val="1E1E1E"/>
                </a:highlight>
                <a:latin typeface="Courier New"/>
                <a:ea typeface="Courier New"/>
                <a:cs typeface="Courier New"/>
                <a:sym typeface="Courier New"/>
              </a:rPr>
              <a:t>] != </a:t>
            </a:r>
            <a:r>
              <a:rPr lang="en" sz="1050">
                <a:solidFill>
                  <a:srgbClr val="CE9178"/>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&amp;&amp; (</a:t>
            </a:r>
            <a:r>
              <a:rPr lang="en" sz="1050">
                <a:solidFill>
                  <a:srgbClr val="9CDCFE"/>
                </a:solidFill>
                <a:highlight>
                  <a:srgbClr val="1E1E1E"/>
                </a:highlight>
                <a:latin typeface="Courier New"/>
                <a:ea typeface="Courier New"/>
                <a:cs typeface="Courier New"/>
                <a:sym typeface="Courier New"/>
              </a:rPr>
              <a:t>index</a:t>
            </a:r>
            <a:r>
              <a:rPr lang="en" sz="1050">
                <a:solidFill>
                  <a:srgbClr val="D4D4D4"/>
                </a:solidFill>
                <a:highlight>
                  <a:srgbClr val="1E1E1E"/>
                </a:highlight>
                <a:latin typeface="Courier New"/>
                <a:ea typeface="Courier New"/>
                <a:cs typeface="Courier New"/>
                <a:sym typeface="Courier New"/>
              </a:rPr>
              <a:t> &lt;= </a:t>
            </a:r>
            <a:r>
              <a:rPr lang="en" sz="1050">
                <a:solidFill>
                  <a:srgbClr val="B5CEA8"/>
                </a:solidFill>
                <a:highlight>
                  <a:srgbClr val="1E1E1E"/>
                </a:highlight>
                <a:latin typeface="Courier New"/>
                <a:ea typeface="Courier New"/>
                <a:cs typeface="Courier New"/>
                <a:sym typeface="Courier New"/>
              </a:rPr>
              <a:t>20</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 create Dict for Ingredient/Qty, on that index (ingredent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mealObj</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"mIngreQty"</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index</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 assign Ingredient Name, and Qty to this new key/value pair.</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mealObj</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"mIngreQty"</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index</a:t>
            </a:r>
            <a:r>
              <a:rPr lang="en" sz="1050">
                <a:solidFill>
                  <a:srgbClr val="D4D4D4"/>
                </a:solidFill>
                <a:highlight>
                  <a:srgbClr val="1E1E1E"/>
                </a:highlight>
                <a:latin typeface="Courier New"/>
                <a:ea typeface="Courier New"/>
                <a:cs typeface="Courier New"/>
                <a:sym typeface="Courier New"/>
              </a:rPr>
              <a:t> - </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'mIngre'</a:t>
            </a:r>
            <a:r>
              <a:rPr lang="en" sz="1050">
                <a:solidFill>
                  <a:srgbClr val="9CDCFE"/>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fObject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meals</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mealCnt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ingre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'mIQty'</a:t>
            </a:r>
            <a:r>
              <a:rPr lang="en" sz="1050">
                <a:solidFill>
                  <a:srgbClr val="9CDCFE"/>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fObject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meals</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mealCnt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ingreQty</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6A9955"/>
              </a:solidFill>
              <a:highlight>
                <a:srgbClr val="1E1E1E"/>
              </a:highlight>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8">
            <a:hlinkClick r:id="rId3"/>
          </p:cNvPr>
          <p:cNvSpPr/>
          <p:nvPr/>
        </p:nvSpPr>
        <p:spPr>
          <a:xfrm>
            <a:off x="1173375" y="2744175"/>
            <a:ext cx="2475300" cy="1148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txBox="1"/>
          <p:nvPr>
            <p:ph type="title"/>
          </p:nvPr>
        </p:nvSpPr>
        <p:spPr>
          <a:xfrm>
            <a:off x="1762125" y="2744175"/>
            <a:ext cx="12978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Directions for Future Development</a:t>
            </a:r>
            <a:endParaRPr/>
          </a:p>
        </p:txBody>
      </p:sp>
      <p:sp>
        <p:nvSpPr>
          <p:cNvPr id="252" name="Google Shape;252;p29"/>
          <p:cNvSpPr txBox="1"/>
          <p:nvPr>
            <p:ph idx="1" type="body"/>
          </p:nvPr>
        </p:nvSpPr>
        <p:spPr>
          <a:xfrm>
            <a:off x="1297500" y="1307850"/>
            <a:ext cx="7038900" cy="3369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50" u="sng">
                <a:solidFill>
                  <a:srgbClr val="F3F3F3"/>
                </a:solidFill>
                <a:latin typeface="Roboto"/>
                <a:ea typeface="Roboto"/>
                <a:cs typeface="Roboto"/>
                <a:sym typeface="Roboto"/>
              </a:rPr>
              <a:t>Drink By Mood</a:t>
            </a:r>
            <a:endParaRPr sz="1550" u="sng">
              <a:solidFill>
                <a:srgbClr val="F3F3F3"/>
              </a:solidFill>
              <a:latin typeface="Roboto"/>
              <a:ea typeface="Roboto"/>
              <a:cs typeface="Roboto"/>
              <a:sym typeface="Roboto"/>
            </a:endParaRPr>
          </a:p>
          <a:p>
            <a:pPr indent="0" lvl="0" marL="0" rtl="0" algn="l">
              <a:lnSpc>
                <a:spcPct val="100000"/>
              </a:lnSpc>
              <a:spcBef>
                <a:spcPts val="0"/>
              </a:spcBef>
              <a:spcAft>
                <a:spcPts val="0"/>
              </a:spcAft>
              <a:buNone/>
            </a:pPr>
            <a:r>
              <a:t/>
            </a:r>
            <a:endParaRPr sz="1550">
              <a:solidFill>
                <a:srgbClr val="F3F3F3"/>
              </a:solidFill>
              <a:latin typeface="Roboto"/>
              <a:ea typeface="Roboto"/>
              <a:cs typeface="Roboto"/>
              <a:sym typeface="Roboto"/>
            </a:endParaRPr>
          </a:p>
          <a:p>
            <a:pPr indent="0" lvl="0" marL="0" rtl="0" algn="l">
              <a:lnSpc>
                <a:spcPct val="100000"/>
              </a:lnSpc>
              <a:spcBef>
                <a:spcPts val="0"/>
              </a:spcBef>
              <a:spcAft>
                <a:spcPts val="0"/>
              </a:spcAft>
              <a:buNone/>
            </a:pPr>
            <a:r>
              <a:rPr lang="en" sz="1550">
                <a:solidFill>
                  <a:srgbClr val="F3F3F3"/>
                </a:solidFill>
                <a:latin typeface="Roboto"/>
                <a:ea typeface="Roboto"/>
                <a:cs typeface="Roboto"/>
                <a:sym typeface="Roboto"/>
              </a:rPr>
              <a:t>Idea: To assess a user’s facial expression and generate a recipe based on that emotion. For example, if the user looked sad, suggest a comfort food recipe.</a:t>
            </a:r>
            <a:endParaRPr sz="1550">
              <a:solidFill>
                <a:srgbClr val="F3F3F3"/>
              </a:solidFill>
              <a:latin typeface="Roboto"/>
              <a:ea typeface="Roboto"/>
              <a:cs typeface="Roboto"/>
              <a:sym typeface="Roboto"/>
            </a:endParaRPr>
          </a:p>
          <a:p>
            <a:pPr indent="-314325" lvl="0" marL="457200" rtl="0" algn="l">
              <a:lnSpc>
                <a:spcPct val="100000"/>
              </a:lnSpc>
              <a:spcBef>
                <a:spcPts val="0"/>
              </a:spcBef>
              <a:spcAft>
                <a:spcPts val="0"/>
              </a:spcAft>
              <a:buClr>
                <a:srgbClr val="F3F3F3"/>
              </a:buClr>
              <a:buSzPts val="1350"/>
              <a:buFont typeface="Roboto"/>
              <a:buChar char="-"/>
            </a:pPr>
            <a:r>
              <a:rPr lang="en" sz="1550">
                <a:solidFill>
                  <a:srgbClr val="F3F3F3"/>
                </a:solidFill>
                <a:latin typeface="Roboto"/>
                <a:ea typeface="Roboto"/>
                <a:cs typeface="Roboto"/>
                <a:sym typeface="Roboto"/>
              </a:rPr>
              <a:t>Samson’s incredible facial recognition application: </a:t>
            </a:r>
            <a:r>
              <a:rPr lang="en" sz="1100" u="sng">
                <a:solidFill>
                  <a:schemeClr val="hlink"/>
                </a:solidFill>
                <a:latin typeface="Arial"/>
                <a:ea typeface="Arial"/>
                <a:cs typeface="Arial"/>
                <a:sym typeface="Arial"/>
                <a:hlinkClick r:id="rId3"/>
              </a:rPr>
              <a:t>https://github.com/swong452/FaceRecognition</a:t>
            </a:r>
            <a:endParaRPr sz="1550" u="sng">
              <a:solidFill>
                <a:srgbClr val="F3F3F3"/>
              </a:solidFill>
              <a:latin typeface="Roboto"/>
              <a:ea typeface="Roboto"/>
              <a:cs typeface="Roboto"/>
              <a:sym typeface="Roboto"/>
            </a:endParaRPr>
          </a:p>
          <a:p>
            <a:pPr indent="0" lvl="0" marL="0" rtl="0" algn="l">
              <a:lnSpc>
                <a:spcPct val="100000"/>
              </a:lnSpc>
              <a:spcBef>
                <a:spcPts val="0"/>
              </a:spcBef>
              <a:spcAft>
                <a:spcPts val="0"/>
              </a:spcAft>
              <a:buNone/>
            </a:pPr>
            <a:r>
              <a:t/>
            </a:r>
            <a:endParaRPr sz="1550" u="sng">
              <a:solidFill>
                <a:srgbClr val="F3F3F3"/>
              </a:solidFill>
              <a:latin typeface="Roboto"/>
              <a:ea typeface="Roboto"/>
              <a:cs typeface="Roboto"/>
              <a:sym typeface="Roboto"/>
            </a:endParaRPr>
          </a:p>
          <a:p>
            <a:pPr indent="0" lvl="0" marL="0" rtl="0" algn="l">
              <a:lnSpc>
                <a:spcPct val="100000"/>
              </a:lnSpc>
              <a:spcBef>
                <a:spcPts val="0"/>
              </a:spcBef>
              <a:spcAft>
                <a:spcPts val="0"/>
              </a:spcAft>
              <a:buNone/>
            </a:pPr>
            <a:r>
              <a:t/>
            </a:r>
            <a:endParaRPr sz="1550" u="sng">
              <a:solidFill>
                <a:srgbClr val="F3F3F3"/>
              </a:solidFill>
              <a:latin typeface="Roboto"/>
              <a:ea typeface="Roboto"/>
              <a:cs typeface="Roboto"/>
              <a:sym typeface="Roboto"/>
            </a:endParaRPr>
          </a:p>
          <a:p>
            <a:pPr indent="0" lvl="0" marL="0" rtl="0" algn="l">
              <a:lnSpc>
                <a:spcPct val="100000"/>
              </a:lnSpc>
              <a:spcBef>
                <a:spcPts val="0"/>
              </a:spcBef>
              <a:spcAft>
                <a:spcPts val="0"/>
              </a:spcAft>
              <a:buNone/>
            </a:pPr>
            <a:r>
              <a:rPr lang="en" sz="1550" u="sng">
                <a:solidFill>
                  <a:srgbClr val="F3F3F3"/>
                </a:solidFill>
                <a:latin typeface="Roboto"/>
                <a:ea typeface="Roboto"/>
                <a:cs typeface="Roboto"/>
                <a:sym typeface="Roboto"/>
              </a:rPr>
              <a:t>Color Thief</a:t>
            </a:r>
            <a:r>
              <a:rPr lang="en" sz="1550">
                <a:solidFill>
                  <a:srgbClr val="F3F3F3"/>
                </a:solidFill>
                <a:latin typeface="Roboto"/>
                <a:ea typeface="Roboto"/>
                <a:cs typeface="Roboto"/>
                <a:sym typeface="Roboto"/>
              </a:rPr>
              <a:t>: </a:t>
            </a:r>
            <a:r>
              <a:rPr lang="en" sz="1550">
                <a:solidFill>
                  <a:srgbClr val="F3F3F3"/>
                </a:solidFill>
                <a:uFill>
                  <a:noFill/>
                </a:uFill>
                <a:latin typeface="Roboto"/>
                <a:ea typeface="Roboto"/>
                <a:cs typeface="Roboto"/>
                <a:sym typeface="Roboto"/>
                <a:hlinkClick r:id="rId4"/>
              </a:rPr>
              <a:t>https://lokeshdhakar.com/projects/color-thief/</a:t>
            </a:r>
            <a:endParaRPr sz="1550">
              <a:solidFill>
                <a:srgbClr val="F3F3F3"/>
              </a:solidFill>
              <a:latin typeface="Roboto"/>
              <a:ea typeface="Roboto"/>
              <a:cs typeface="Roboto"/>
              <a:sym typeface="Roboto"/>
            </a:endParaRPr>
          </a:p>
          <a:p>
            <a:pPr indent="0" lvl="0" marL="0" rtl="0" algn="l">
              <a:lnSpc>
                <a:spcPct val="100000"/>
              </a:lnSpc>
              <a:spcBef>
                <a:spcPts val="0"/>
              </a:spcBef>
              <a:spcAft>
                <a:spcPts val="0"/>
              </a:spcAft>
              <a:buNone/>
            </a:pPr>
            <a:r>
              <a:rPr lang="en" sz="1550">
                <a:solidFill>
                  <a:srgbClr val="F3F3F3"/>
                </a:solidFill>
                <a:latin typeface="Roboto"/>
                <a:ea typeface="Roboto"/>
                <a:cs typeface="Roboto"/>
                <a:sym typeface="Roboto"/>
              </a:rPr>
              <a:t>An API that generates a color palette based on an image</a:t>
            </a:r>
            <a:endParaRPr sz="1550">
              <a:solidFill>
                <a:srgbClr val="F3F3F3"/>
              </a:solidFill>
              <a:latin typeface="Roboto"/>
              <a:ea typeface="Roboto"/>
              <a:cs typeface="Roboto"/>
              <a:sym typeface="Roboto"/>
            </a:endParaRPr>
          </a:p>
          <a:p>
            <a:pPr indent="0" lvl="0" marL="0" rtl="0" algn="l">
              <a:lnSpc>
                <a:spcPct val="100000"/>
              </a:lnSpc>
              <a:spcBef>
                <a:spcPts val="0"/>
              </a:spcBef>
              <a:spcAft>
                <a:spcPts val="0"/>
              </a:spcAft>
              <a:buNone/>
            </a:pPr>
            <a:r>
              <a:t/>
            </a:r>
            <a:endParaRPr sz="1550">
              <a:solidFill>
                <a:srgbClr val="F3F3F3"/>
              </a:solidFill>
              <a:latin typeface="Roboto"/>
              <a:ea typeface="Roboto"/>
              <a:cs typeface="Roboto"/>
              <a:sym typeface="Roboto"/>
            </a:endParaRPr>
          </a:p>
          <a:p>
            <a:pPr indent="0" lvl="0" marL="0" rtl="0" algn="l">
              <a:lnSpc>
                <a:spcPct val="100000"/>
              </a:lnSpc>
              <a:spcBef>
                <a:spcPts val="0"/>
              </a:spcBef>
              <a:spcAft>
                <a:spcPts val="0"/>
              </a:spcAft>
              <a:buNone/>
            </a:pPr>
            <a:r>
              <a:rPr lang="en" sz="1550">
                <a:solidFill>
                  <a:srgbClr val="F3F3F3"/>
                </a:solidFill>
                <a:latin typeface="Roboto"/>
                <a:ea typeface="Roboto"/>
                <a:cs typeface="Roboto"/>
                <a:sym typeface="Roboto"/>
              </a:rPr>
              <a:t>Idea: To dynamically style the css of a page using an API</a:t>
            </a:r>
            <a:endParaRPr sz="1550">
              <a:solidFill>
                <a:srgbClr val="F3F3F3"/>
              </a:solidFill>
              <a:latin typeface="Roboto"/>
              <a:ea typeface="Roboto"/>
              <a:cs typeface="Roboto"/>
              <a:sym typeface="Roboto"/>
            </a:endParaRPr>
          </a:p>
          <a:p>
            <a:pPr indent="-327025" lvl="0" marL="457200" rtl="0" algn="l">
              <a:lnSpc>
                <a:spcPct val="100000"/>
              </a:lnSpc>
              <a:spcBef>
                <a:spcPts val="0"/>
              </a:spcBef>
              <a:spcAft>
                <a:spcPts val="0"/>
              </a:spcAft>
              <a:buClr>
                <a:srgbClr val="F3F3F3"/>
              </a:buClr>
              <a:buSzPts val="1550"/>
              <a:buFont typeface="Roboto"/>
              <a:buChar char="-"/>
            </a:pPr>
            <a:r>
              <a:rPr lang="en" sz="1550">
                <a:solidFill>
                  <a:srgbClr val="F3F3F3"/>
                </a:solidFill>
                <a:latin typeface="Roboto"/>
                <a:ea typeface="Roboto"/>
                <a:cs typeface="Roboto"/>
                <a:sym typeface="Roboto"/>
              </a:rPr>
              <a:t>Each page’s color scheme would form fit the color palette of the image of the meal or drink</a:t>
            </a:r>
            <a:endParaRPr sz="1550">
              <a:solidFill>
                <a:srgbClr val="F3F3F3"/>
              </a:solidFill>
              <a:latin typeface="Roboto"/>
              <a:ea typeface="Roboto"/>
              <a:cs typeface="Roboto"/>
              <a:sym typeface="Roboto"/>
            </a:endParaRPr>
          </a:p>
          <a:p>
            <a:pPr indent="0" lvl="0" marL="0" rtl="0" algn="l">
              <a:spcBef>
                <a:spcPts val="0"/>
              </a:spcBef>
              <a:spcAft>
                <a:spcPts val="1600"/>
              </a:spcAft>
              <a:buNone/>
            </a:pPr>
            <a:r>
              <a:t/>
            </a:r>
            <a:endParaRPr sz="1600">
              <a:solidFill>
                <a:srgbClr val="F3F3F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58" name="Google Shape;258;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u="sng">
                <a:solidFill>
                  <a:schemeClr val="hlink"/>
                </a:solidFill>
                <a:hlinkClick r:id="rId3"/>
              </a:rPr>
              <a:t>Deployed</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 u="sng">
                <a:solidFill>
                  <a:schemeClr val="hlink"/>
                </a:solidFill>
                <a:hlinkClick r:id="rId4"/>
              </a:rPr>
              <a:t>GitHub repo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640350" y="1383975"/>
            <a:ext cx="6052500" cy="3139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Christopher Scott, Esmail Mahbub, James Louis, Mackenzie Clark, Nargiza Boronchieva, Nicole Graiff, and Samson Wong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Elevator pitch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a:t>
            </a:r>
            <a:endParaRPr/>
          </a:p>
        </p:txBody>
      </p:sp>
      <p:pic>
        <p:nvPicPr>
          <p:cNvPr id="151" name="Google Shape;151;p16"/>
          <p:cNvPicPr preferRelativeResize="0"/>
          <p:nvPr/>
        </p:nvPicPr>
        <p:blipFill>
          <a:blip r:embed="rId3">
            <a:alphaModFix/>
          </a:blip>
          <a:stretch>
            <a:fillRect/>
          </a:stretch>
        </p:blipFill>
        <p:spPr>
          <a:xfrm>
            <a:off x="1714500" y="1165738"/>
            <a:ext cx="5715000" cy="3571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a:t>
            </a:r>
            <a:endParaRPr/>
          </a:p>
        </p:txBody>
      </p:sp>
      <p:pic>
        <p:nvPicPr>
          <p:cNvPr id="157" name="Google Shape;157;p17"/>
          <p:cNvPicPr preferRelativeResize="0"/>
          <p:nvPr/>
        </p:nvPicPr>
        <p:blipFill>
          <a:blip r:embed="rId3">
            <a:alphaModFix/>
          </a:blip>
          <a:stretch>
            <a:fillRect/>
          </a:stretch>
        </p:blipFill>
        <p:spPr>
          <a:xfrm>
            <a:off x="4022700" y="904896"/>
            <a:ext cx="4680326" cy="3048876"/>
          </a:xfrm>
          <a:prstGeom prst="rect">
            <a:avLst/>
          </a:prstGeom>
          <a:noFill/>
          <a:ln>
            <a:noFill/>
          </a:ln>
        </p:spPr>
      </p:pic>
      <p:sp>
        <p:nvSpPr>
          <p:cNvPr id="158" name="Google Shape;158;p17"/>
          <p:cNvSpPr txBox="1"/>
          <p:nvPr>
            <p:ph idx="1" type="body"/>
          </p:nvPr>
        </p:nvSpPr>
        <p:spPr>
          <a:xfrm>
            <a:off x="822350" y="1768125"/>
            <a:ext cx="3032100" cy="18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Design Thinking:</a:t>
            </a:r>
            <a:endParaRPr sz="1800"/>
          </a:p>
          <a:p>
            <a:pPr indent="0" lvl="0" marL="0" rtl="0" algn="l">
              <a:spcBef>
                <a:spcPts val="1600"/>
              </a:spcBef>
              <a:spcAft>
                <a:spcPts val="1600"/>
              </a:spcAft>
              <a:buNone/>
            </a:pPr>
            <a:r>
              <a:rPr b="1" lang="en" sz="1800"/>
              <a:t>How might we</a:t>
            </a:r>
            <a:r>
              <a:rPr lang="en" sz="1800"/>
              <a:t> design, build, and deploy an application as a viable solution for a targeted user audience.</a:t>
            </a:r>
            <a:endParaRPr sz="1800"/>
          </a:p>
        </p:txBody>
      </p:sp>
      <p:sp>
        <p:nvSpPr>
          <p:cNvPr id="159" name="Google Shape;159;p17"/>
          <p:cNvSpPr txBox="1"/>
          <p:nvPr>
            <p:ph idx="1" type="body"/>
          </p:nvPr>
        </p:nvSpPr>
        <p:spPr>
          <a:xfrm>
            <a:off x="1052550" y="4121400"/>
            <a:ext cx="7038900" cy="79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Motivation: To assess a user story and create an application that implements two relevant API’s.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a:t>
            </a:r>
            <a:endParaRPr/>
          </a:p>
        </p:txBody>
      </p:sp>
      <p:sp>
        <p:nvSpPr>
          <p:cNvPr id="165" name="Google Shape;165;p18"/>
          <p:cNvSpPr txBox="1"/>
          <p:nvPr>
            <p:ph idx="1" type="body"/>
          </p:nvPr>
        </p:nvSpPr>
        <p:spPr>
          <a:xfrm>
            <a:off x="800650" y="1649275"/>
            <a:ext cx="2954700" cy="28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Defining our User’s Story:</a:t>
            </a:r>
            <a:endParaRPr sz="1600"/>
          </a:p>
          <a:p>
            <a:pPr indent="0" lvl="0" marL="457200" rtl="0" algn="l">
              <a:spcBef>
                <a:spcPts val="1600"/>
              </a:spcBef>
              <a:spcAft>
                <a:spcPts val="1600"/>
              </a:spcAft>
              <a:buNone/>
            </a:pPr>
            <a:r>
              <a:rPr lang="en" sz="1600"/>
              <a:t>“As a party host, I need a  simple, personalized menu planning application, so that I might organize and execute a successful event.”</a:t>
            </a:r>
            <a:endParaRPr/>
          </a:p>
        </p:txBody>
      </p:sp>
      <p:pic>
        <p:nvPicPr>
          <p:cNvPr id="166" name="Google Shape;166;p18"/>
          <p:cNvPicPr preferRelativeResize="0"/>
          <p:nvPr/>
        </p:nvPicPr>
        <p:blipFill>
          <a:blip r:embed="rId3">
            <a:alphaModFix/>
          </a:blip>
          <a:stretch>
            <a:fillRect/>
          </a:stretch>
        </p:blipFill>
        <p:spPr>
          <a:xfrm>
            <a:off x="4055850" y="1460250"/>
            <a:ext cx="4642050" cy="2944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172" name="Google Shape;172;p19"/>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APIs: </a:t>
            </a:r>
            <a:r>
              <a:rPr lang="en" sz="1700" u="sng">
                <a:solidFill>
                  <a:schemeClr val="accent5"/>
                </a:solidFill>
                <a:hlinkClick r:id="rId3"/>
              </a:rPr>
              <a:t>The Meal DB</a:t>
            </a:r>
            <a:br>
              <a:rPr lang="en" sz="1700"/>
            </a:br>
            <a:r>
              <a:rPr lang="en" sz="1700"/>
              <a:t>	</a:t>
            </a:r>
            <a:r>
              <a:rPr lang="en" sz="1700" u="sng">
                <a:solidFill>
                  <a:schemeClr val="accent5"/>
                </a:solidFill>
                <a:hlinkClick r:id="rId4"/>
              </a:rPr>
              <a:t>The Cocktail DB</a:t>
            </a:r>
            <a:br>
              <a:rPr lang="en" sz="1400"/>
            </a:br>
            <a:br>
              <a:rPr lang="en" sz="1400"/>
            </a:br>
            <a:br>
              <a:rPr lang="en" sz="1400"/>
            </a:br>
            <a:br>
              <a:rPr lang="en" sz="1400"/>
            </a:br>
            <a:endParaRPr sz="1400"/>
          </a:p>
        </p:txBody>
      </p:sp>
      <p:pic>
        <p:nvPicPr>
          <p:cNvPr id="173" name="Google Shape;173;p19"/>
          <p:cNvPicPr preferRelativeResize="0"/>
          <p:nvPr/>
        </p:nvPicPr>
        <p:blipFill>
          <a:blip r:embed="rId5">
            <a:alphaModFix/>
          </a:blip>
          <a:stretch>
            <a:fillRect/>
          </a:stretch>
        </p:blipFill>
        <p:spPr>
          <a:xfrm>
            <a:off x="4801875" y="2699625"/>
            <a:ext cx="3965452" cy="1519425"/>
          </a:xfrm>
          <a:prstGeom prst="rect">
            <a:avLst/>
          </a:prstGeom>
          <a:noFill/>
          <a:ln>
            <a:noFill/>
          </a:ln>
        </p:spPr>
      </p:pic>
      <p:pic>
        <p:nvPicPr>
          <p:cNvPr id="174" name="Google Shape;174;p19"/>
          <p:cNvPicPr preferRelativeResize="0"/>
          <p:nvPr/>
        </p:nvPicPr>
        <p:blipFill>
          <a:blip r:embed="rId6">
            <a:alphaModFix/>
          </a:blip>
          <a:stretch>
            <a:fillRect/>
          </a:stretch>
        </p:blipFill>
        <p:spPr>
          <a:xfrm>
            <a:off x="705826" y="2699625"/>
            <a:ext cx="3813266" cy="151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180" name="Google Shape;180;p20"/>
          <p:cNvSpPr txBox="1"/>
          <p:nvPr>
            <p:ph idx="1" type="body"/>
          </p:nvPr>
        </p:nvSpPr>
        <p:spPr>
          <a:xfrm>
            <a:off x="1297500" y="1307850"/>
            <a:ext cx="7038900" cy="317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CSS Framework: </a:t>
            </a:r>
            <a:r>
              <a:rPr lang="en" sz="1700" u="sng">
                <a:solidFill>
                  <a:schemeClr val="accent5"/>
                </a:solidFill>
                <a:hlinkClick r:id="rId3"/>
              </a:rPr>
              <a:t>Semantic UI</a:t>
            </a:r>
            <a:endParaRPr sz="1400"/>
          </a:p>
        </p:txBody>
      </p:sp>
      <p:pic>
        <p:nvPicPr>
          <p:cNvPr id="181" name="Google Shape;181;p20"/>
          <p:cNvPicPr preferRelativeResize="0"/>
          <p:nvPr/>
        </p:nvPicPr>
        <p:blipFill>
          <a:blip r:embed="rId4">
            <a:alphaModFix/>
          </a:blip>
          <a:stretch>
            <a:fillRect/>
          </a:stretch>
        </p:blipFill>
        <p:spPr>
          <a:xfrm>
            <a:off x="4671925" y="2206701"/>
            <a:ext cx="4117198" cy="2272149"/>
          </a:xfrm>
          <a:prstGeom prst="rect">
            <a:avLst/>
          </a:prstGeom>
          <a:noFill/>
          <a:ln>
            <a:noFill/>
          </a:ln>
        </p:spPr>
      </p:pic>
      <p:pic>
        <p:nvPicPr>
          <p:cNvPr id="182" name="Google Shape;182;p20"/>
          <p:cNvPicPr preferRelativeResize="0"/>
          <p:nvPr/>
        </p:nvPicPr>
        <p:blipFill>
          <a:blip r:embed="rId5">
            <a:alphaModFix/>
          </a:blip>
          <a:stretch>
            <a:fillRect/>
          </a:stretch>
        </p:blipFill>
        <p:spPr>
          <a:xfrm>
            <a:off x="438375" y="2444123"/>
            <a:ext cx="3991378" cy="1797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188" name="Google Shape;188;p21"/>
          <p:cNvSpPr txBox="1"/>
          <p:nvPr>
            <p:ph idx="1" type="body"/>
          </p:nvPr>
        </p:nvSpPr>
        <p:spPr>
          <a:xfrm>
            <a:off x="374750" y="1676125"/>
            <a:ext cx="3218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Design Research: Understanding industry trends and common practices</a:t>
            </a:r>
            <a:endParaRPr sz="1600"/>
          </a:p>
        </p:txBody>
      </p:sp>
      <p:pic>
        <p:nvPicPr>
          <p:cNvPr id="189" name="Google Shape;189;p21"/>
          <p:cNvPicPr preferRelativeResize="0"/>
          <p:nvPr/>
        </p:nvPicPr>
        <p:blipFill>
          <a:blip r:embed="rId3">
            <a:alphaModFix/>
          </a:blip>
          <a:stretch>
            <a:fillRect/>
          </a:stretch>
        </p:blipFill>
        <p:spPr>
          <a:xfrm>
            <a:off x="374750" y="2784824"/>
            <a:ext cx="3016150" cy="1463375"/>
          </a:xfrm>
          <a:prstGeom prst="rect">
            <a:avLst/>
          </a:prstGeom>
          <a:noFill/>
          <a:ln>
            <a:noFill/>
          </a:ln>
        </p:spPr>
      </p:pic>
      <p:pic>
        <p:nvPicPr>
          <p:cNvPr id="190" name="Google Shape;190;p21"/>
          <p:cNvPicPr preferRelativeResize="0"/>
          <p:nvPr/>
        </p:nvPicPr>
        <p:blipFill>
          <a:blip r:embed="rId4">
            <a:alphaModFix/>
          </a:blip>
          <a:stretch>
            <a:fillRect/>
          </a:stretch>
        </p:blipFill>
        <p:spPr>
          <a:xfrm>
            <a:off x="4210050" y="317550"/>
            <a:ext cx="4349650" cy="2629900"/>
          </a:xfrm>
          <a:prstGeom prst="rect">
            <a:avLst/>
          </a:prstGeom>
          <a:noFill/>
          <a:ln>
            <a:noFill/>
          </a:ln>
        </p:spPr>
      </p:pic>
      <p:sp>
        <p:nvSpPr>
          <p:cNvPr id="191" name="Google Shape;191;p21"/>
          <p:cNvSpPr/>
          <p:nvPr/>
        </p:nvSpPr>
        <p:spPr>
          <a:xfrm>
            <a:off x="3905250" y="3390900"/>
            <a:ext cx="4914900" cy="1463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1"/>
          <p:cNvPicPr preferRelativeResize="0"/>
          <p:nvPr/>
        </p:nvPicPr>
        <p:blipFill>
          <a:blip r:embed="rId5">
            <a:alphaModFix/>
          </a:blip>
          <a:stretch>
            <a:fillRect/>
          </a:stretch>
        </p:blipFill>
        <p:spPr>
          <a:xfrm>
            <a:off x="7625723" y="3562350"/>
            <a:ext cx="571523" cy="571500"/>
          </a:xfrm>
          <a:prstGeom prst="rect">
            <a:avLst/>
          </a:prstGeom>
          <a:noFill/>
          <a:ln>
            <a:noFill/>
          </a:ln>
        </p:spPr>
      </p:pic>
      <p:pic>
        <p:nvPicPr>
          <p:cNvPr id="193" name="Google Shape;193;p21"/>
          <p:cNvPicPr preferRelativeResize="0"/>
          <p:nvPr/>
        </p:nvPicPr>
        <p:blipFill>
          <a:blip r:embed="rId6">
            <a:alphaModFix/>
          </a:blip>
          <a:stretch>
            <a:fillRect/>
          </a:stretch>
        </p:blipFill>
        <p:spPr>
          <a:xfrm>
            <a:off x="6535387" y="3562350"/>
            <a:ext cx="571650" cy="571500"/>
          </a:xfrm>
          <a:prstGeom prst="rect">
            <a:avLst/>
          </a:prstGeom>
          <a:noFill/>
          <a:ln>
            <a:noFill/>
          </a:ln>
        </p:spPr>
      </p:pic>
      <p:pic>
        <p:nvPicPr>
          <p:cNvPr id="194" name="Google Shape;194;p21"/>
          <p:cNvPicPr preferRelativeResize="0"/>
          <p:nvPr/>
        </p:nvPicPr>
        <p:blipFill>
          <a:blip r:embed="rId7">
            <a:alphaModFix/>
          </a:blip>
          <a:stretch>
            <a:fillRect/>
          </a:stretch>
        </p:blipFill>
        <p:spPr>
          <a:xfrm>
            <a:off x="5445030" y="3562350"/>
            <a:ext cx="571650" cy="571500"/>
          </a:xfrm>
          <a:prstGeom prst="rect">
            <a:avLst/>
          </a:prstGeom>
          <a:noFill/>
          <a:ln>
            <a:noFill/>
          </a:ln>
        </p:spPr>
      </p:pic>
      <p:pic>
        <p:nvPicPr>
          <p:cNvPr id="195" name="Google Shape;195;p21"/>
          <p:cNvPicPr preferRelativeResize="0"/>
          <p:nvPr/>
        </p:nvPicPr>
        <p:blipFill>
          <a:blip r:embed="rId8">
            <a:alphaModFix/>
          </a:blip>
          <a:stretch>
            <a:fillRect/>
          </a:stretch>
        </p:blipFill>
        <p:spPr>
          <a:xfrm>
            <a:off x="4442499" y="3562350"/>
            <a:ext cx="571522" cy="571500"/>
          </a:xfrm>
          <a:prstGeom prst="rect">
            <a:avLst/>
          </a:prstGeom>
          <a:noFill/>
          <a:ln>
            <a:noFill/>
          </a:ln>
        </p:spPr>
      </p:pic>
      <p:pic>
        <p:nvPicPr>
          <p:cNvPr id="196" name="Google Shape;196;p21"/>
          <p:cNvPicPr preferRelativeResize="0"/>
          <p:nvPr/>
        </p:nvPicPr>
        <p:blipFill>
          <a:blip r:embed="rId9">
            <a:alphaModFix/>
          </a:blip>
          <a:stretch>
            <a:fillRect/>
          </a:stretch>
        </p:blipFill>
        <p:spPr>
          <a:xfrm>
            <a:off x="4210050" y="4238625"/>
            <a:ext cx="476375" cy="476246"/>
          </a:xfrm>
          <a:prstGeom prst="rect">
            <a:avLst/>
          </a:prstGeom>
          <a:noFill/>
          <a:ln>
            <a:noFill/>
          </a:ln>
        </p:spPr>
      </p:pic>
      <p:pic>
        <p:nvPicPr>
          <p:cNvPr id="197" name="Google Shape;197;p21"/>
          <p:cNvPicPr preferRelativeResize="0"/>
          <p:nvPr/>
        </p:nvPicPr>
        <p:blipFill>
          <a:blip r:embed="rId10">
            <a:alphaModFix/>
          </a:blip>
          <a:stretch>
            <a:fillRect/>
          </a:stretch>
        </p:blipFill>
        <p:spPr>
          <a:xfrm>
            <a:off x="5014037" y="4238625"/>
            <a:ext cx="476375" cy="476246"/>
          </a:xfrm>
          <a:prstGeom prst="rect">
            <a:avLst/>
          </a:prstGeom>
          <a:noFill/>
          <a:ln>
            <a:noFill/>
          </a:ln>
        </p:spPr>
      </p:pic>
      <p:pic>
        <p:nvPicPr>
          <p:cNvPr id="198" name="Google Shape;198;p21"/>
          <p:cNvPicPr preferRelativeResize="0"/>
          <p:nvPr/>
        </p:nvPicPr>
        <p:blipFill>
          <a:blip r:embed="rId11">
            <a:alphaModFix/>
          </a:blip>
          <a:stretch>
            <a:fillRect/>
          </a:stretch>
        </p:blipFill>
        <p:spPr>
          <a:xfrm>
            <a:off x="5818012" y="4238625"/>
            <a:ext cx="476375" cy="476246"/>
          </a:xfrm>
          <a:prstGeom prst="rect">
            <a:avLst/>
          </a:prstGeom>
          <a:noFill/>
          <a:ln>
            <a:noFill/>
          </a:ln>
        </p:spPr>
      </p:pic>
      <p:pic>
        <p:nvPicPr>
          <p:cNvPr id="199" name="Google Shape;199;p21"/>
          <p:cNvPicPr preferRelativeResize="0"/>
          <p:nvPr/>
        </p:nvPicPr>
        <p:blipFill>
          <a:blip r:embed="rId12">
            <a:alphaModFix/>
          </a:blip>
          <a:stretch>
            <a:fillRect/>
          </a:stretch>
        </p:blipFill>
        <p:spPr>
          <a:xfrm>
            <a:off x="6685290" y="4238625"/>
            <a:ext cx="476269" cy="476246"/>
          </a:xfrm>
          <a:prstGeom prst="rect">
            <a:avLst/>
          </a:prstGeom>
          <a:noFill/>
          <a:ln>
            <a:noFill/>
          </a:ln>
        </p:spPr>
      </p:pic>
      <p:pic>
        <p:nvPicPr>
          <p:cNvPr id="200" name="Google Shape;200;p21"/>
          <p:cNvPicPr preferRelativeResize="0"/>
          <p:nvPr/>
        </p:nvPicPr>
        <p:blipFill>
          <a:blip r:embed="rId13">
            <a:alphaModFix/>
          </a:blip>
          <a:stretch>
            <a:fillRect/>
          </a:stretch>
        </p:blipFill>
        <p:spPr>
          <a:xfrm>
            <a:off x="7412403" y="4238625"/>
            <a:ext cx="476269" cy="476246"/>
          </a:xfrm>
          <a:prstGeom prst="rect">
            <a:avLst/>
          </a:prstGeom>
          <a:noFill/>
          <a:ln>
            <a:noFill/>
          </a:ln>
        </p:spPr>
      </p:pic>
      <p:pic>
        <p:nvPicPr>
          <p:cNvPr id="201" name="Google Shape;201;p21"/>
          <p:cNvPicPr preferRelativeResize="0"/>
          <p:nvPr/>
        </p:nvPicPr>
        <p:blipFill>
          <a:blip r:embed="rId14">
            <a:alphaModFix/>
          </a:blip>
          <a:stretch>
            <a:fillRect/>
          </a:stretch>
        </p:blipFill>
        <p:spPr>
          <a:xfrm>
            <a:off x="8083325" y="4238625"/>
            <a:ext cx="476375" cy="4762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